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19"/>
  </p:notesMasterIdLst>
  <p:handoutMasterIdLst>
    <p:handoutMasterId r:id="rId20"/>
  </p:handoutMasterIdLst>
  <p:sldIdLst>
    <p:sldId id="603" r:id="rId8"/>
    <p:sldId id="2380" r:id="rId9"/>
    <p:sldId id="2381" r:id="rId10"/>
    <p:sldId id="2383" r:id="rId11"/>
    <p:sldId id="2384" r:id="rId12"/>
    <p:sldId id="2386" r:id="rId13"/>
    <p:sldId id="2382" r:id="rId14"/>
    <p:sldId id="2387" r:id="rId15"/>
    <p:sldId id="2385" r:id="rId16"/>
    <p:sldId id="2379" r:id="rId17"/>
    <p:sldId id="582" r:id="rId1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221815"/>
    <a:srgbClr val="595757"/>
    <a:srgbClr val="1D1D1A"/>
    <a:srgbClr val="91A2BF"/>
    <a:srgbClr val="66BA36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2024/6/1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E4A67AE-B172-9244-8580-BD3C461EB8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t="9323" r="125" b="7437"/>
          <a:stretch/>
        </p:blipFill>
        <p:spPr>
          <a:xfrm>
            <a:off x="0" y="-83308"/>
            <a:ext cx="12191999" cy="6943834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0" y="1366345"/>
            <a:ext cx="12192000" cy="3622415"/>
          </a:xfrm>
          <a:prstGeom prst="rect">
            <a:avLst/>
          </a:prstGeom>
          <a:solidFill>
            <a:srgbClr val="1D1D1A">
              <a:alpha val="69804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1191023" y="1646898"/>
            <a:ext cx="6346890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5F7414C-5BC3-474A-AE8F-5260E8E60625}"/>
              </a:ext>
            </a:extLst>
          </p:cNvPr>
          <p:cNvSpPr/>
          <p:nvPr/>
        </p:nvSpPr>
        <p:spPr>
          <a:xfrm>
            <a:off x="1079788" y="2863586"/>
            <a:ext cx="6083717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500" b="1" kern="0" dirty="0">
                <a:solidFill>
                  <a:schemeClr val="tx2"/>
                </a:solidFill>
                <a:latin typeface="+mj-ea"/>
                <a:ea typeface="+mj-ea"/>
              </a:rPr>
              <a:t>内容介绍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2821" y="176573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9891" y="180777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7ECAE7-FE22-AC4A-B665-C2A23AB4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学习目标 </a:t>
            </a:r>
            <a:r>
              <a:rPr lang="en-US" altLang="zh-CN" dirty="0"/>
              <a:t>Target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5285CEC-04D7-3549-8C4E-09CDB877B7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34393C"/>
                </a:solidFill>
              </a:rPr>
              <a:t>了解完本内容后，您将能够：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rgbClr val="34393C"/>
                </a:solidFill>
              </a:rPr>
              <a:t>了解到集合通信涉及到的基本概念，包括通信域、通信链路、通信面等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rgbClr val="34393C"/>
                </a:solidFill>
              </a:rPr>
              <a:t>了解到大模型训练和推理对集合通信的诉求有多强烈</a:t>
            </a:r>
            <a:endParaRPr lang="en-US" altLang="zh-CN" sz="1800" dirty="0">
              <a:solidFill>
                <a:srgbClr val="34393C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rgbClr val="34393C"/>
                </a:solidFill>
              </a:rPr>
              <a:t>了解到集合通信作为软件部分，如何跟底层硬件 </a:t>
            </a:r>
            <a:r>
              <a:rPr lang="en-US" altLang="zh-CN" sz="1800" dirty="0">
                <a:solidFill>
                  <a:srgbClr val="34393C"/>
                </a:solidFill>
              </a:rPr>
              <a:t>AI</a:t>
            </a:r>
            <a:r>
              <a:rPr lang="zh-CN" altLang="en-US" sz="1800" dirty="0">
                <a:solidFill>
                  <a:srgbClr val="34393C"/>
                </a:solidFill>
              </a:rPr>
              <a:t> 集群配合协同工作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rgbClr val="34393C"/>
                </a:solidFill>
              </a:rPr>
              <a:t>了解到各个 </a:t>
            </a:r>
            <a:r>
              <a:rPr lang="en-US" altLang="zh-CN" sz="1800" dirty="0">
                <a:solidFill>
                  <a:srgbClr val="34393C"/>
                </a:solidFill>
              </a:rPr>
              <a:t>XCCL</a:t>
            </a:r>
            <a:r>
              <a:rPr lang="zh-CN" altLang="en-US" sz="1800" dirty="0">
                <a:solidFill>
                  <a:srgbClr val="34393C"/>
                </a:solidFill>
              </a:rPr>
              <a:t> 厂商经常拿来对标的 </a:t>
            </a:r>
            <a:r>
              <a:rPr lang="en-US" altLang="zh-CN" sz="1800" dirty="0">
                <a:solidFill>
                  <a:srgbClr val="34393C"/>
                </a:solidFill>
              </a:rPr>
              <a:t>NCCL</a:t>
            </a:r>
            <a:r>
              <a:rPr lang="zh-CN" altLang="en-US" sz="1800" dirty="0">
                <a:solidFill>
                  <a:srgbClr val="34393C"/>
                </a:solidFill>
              </a:rPr>
              <a:t> 的实现细节</a:t>
            </a:r>
            <a:endParaRPr lang="en-US" altLang="zh-CN" sz="1800" dirty="0">
              <a:solidFill>
                <a:srgbClr val="3439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67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3007" y="5934796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3009" y="4421457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3008" y="4861392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18934" y="4998693"/>
            <a:ext cx="1054626" cy="701349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2560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6186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469825" y="1389837"/>
            <a:ext cx="2786264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数据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485623" y="1883528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485621" y="2949561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模型算法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485622" y="2312952"/>
            <a:ext cx="2786262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485622" y="3378511"/>
            <a:ext cx="2786262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604905" y="2413964"/>
            <a:ext cx="69772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1435332" y="2413964"/>
            <a:ext cx="8170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2385041" y="2413964"/>
            <a:ext cx="76847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610400" y="3475532"/>
            <a:ext cx="11126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1833720" y="3475532"/>
            <a:ext cx="132745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45068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389837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89033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31976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43370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89033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31976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48448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295829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43209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298480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49012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389837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88909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294130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31851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1553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1553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1553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37294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46996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46996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46996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45068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32345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3FA847-5B28-3349-B49E-BA62CB034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38" y="4466494"/>
            <a:ext cx="3830778" cy="18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A90D340-5914-EB43-84B6-FFE7484C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 err="1"/>
              <a:t>XMind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4AE91C1-218B-A042-9D96-69AA7B3EB0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20" y="1324304"/>
            <a:ext cx="10285722" cy="5064344"/>
          </a:xfrm>
        </p:spPr>
      </p:pic>
    </p:spTree>
    <p:extLst>
      <p:ext uri="{BB962C8B-B14F-4D97-AF65-F5344CB8AC3E}">
        <p14:creationId xmlns:p14="http://schemas.microsoft.com/office/powerpoint/2010/main" val="415498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7A40097-C208-9B48-88A4-7E59AC849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751" y="558414"/>
            <a:ext cx="10315357" cy="589190"/>
          </a:xfrm>
        </p:spPr>
        <p:txBody>
          <a:bodyPr/>
          <a:lstStyle/>
          <a:p>
            <a:r>
              <a:rPr lang="zh-CN" altLang="en-US" dirty="0"/>
              <a:t>集合通信概览：通信的基本概念啦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AD483F2-F025-7A46-A272-6C4A700B73F5}"/>
              </a:ext>
            </a:extLst>
          </p:cNvPr>
          <p:cNvSpPr/>
          <p:nvPr/>
        </p:nvSpPr>
        <p:spPr>
          <a:xfrm>
            <a:off x="525517" y="589944"/>
            <a:ext cx="492620" cy="49262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</a:t>
            </a:r>
            <a:endParaRPr kumimoji="1" lang="zh-CN" alt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aphicFrame>
        <p:nvGraphicFramePr>
          <p:cNvPr id="19" name="内容占位符 5">
            <a:extLst>
              <a:ext uri="{FF2B5EF4-FFF2-40B4-BE49-F238E27FC236}">
                <a16:creationId xmlns:a16="http://schemas.microsoft.com/office/drawing/2014/main" id="{46241005-E179-DB49-8F19-0C37F845FDB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38729427"/>
              </p:ext>
            </p:extLst>
          </p:nvPr>
        </p:nvGraphicFramePr>
        <p:xfrm>
          <a:off x="616743" y="1539163"/>
          <a:ext cx="10963276" cy="445173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79312">
                  <a:extLst>
                    <a:ext uri="{9D8B030D-6E8A-4147-A177-3AD203B41FA5}">
                      <a16:colId xmlns:a16="http://schemas.microsoft.com/office/drawing/2014/main" val="753767108"/>
                    </a:ext>
                  </a:extLst>
                </a:gridCol>
                <a:gridCol w="4491982">
                  <a:extLst>
                    <a:ext uri="{9D8B030D-6E8A-4147-A177-3AD203B41FA5}">
                      <a16:colId xmlns:a16="http://schemas.microsoft.com/office/drawing/2014/main" val="2711750367"/>
                    </a:ext>
                  </a:extLst>
                </a:gridCol>
                <a:gridCol w="4491982">
                  <a:extLst>
                    <a:ext uri="{9D8B030D-6E8A-4147-A177-3AD203B41FA5}">
                      <a16:colId xmlns:a16="http://schemas.microsoft.com/office/drawing/2014/main" val="2920464708"/>
                    </a:ext>
                  </a:extLst>
                </a:gridCol>
              </a:tblGrid>
              <a:tr h="65516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通信特性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HCCL</a:t>
                      </a:r>
                      <a:endParaRPr lang="zh-CN" altLang="en-US" sz="2000" b="1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NCCL</a:t>
                      </a:r>
                      <a:endParaRPr lang="zh-CN" altLang="en-US" sz="2000" b="1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930334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通信算法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ring/mesh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ring/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Hav-Doub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/Pair-Wise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，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etc.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ring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Tree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ring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etc.</a:t>
                      </a:r>
                      <a:endParaRPr lang="zh-CN" altLang="en-US" sz="1800" kern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21848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通信链路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灵渠总线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PCIE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NVLink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NVSwitch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GPU-Direct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PCIE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705316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通信操作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broadcast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scatter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allgather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all2all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send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recv</a:t>
                      </a:r>
                      <a:endParaRPr lang="en-US" altLang="zh-CN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broadcast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scatter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allgather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all2all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send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recv</a:t>
                      </a:r>
                      <a:endParaRPr lang="en-US" altLang="zh-CN" sz="1800" kern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414890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通信域管理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全局通信域、子通信域、基于全局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子通信域配置算法</a:t>
                      </a:r>
                      <a:endParaRPr lang="en-US" altLang="zh-CN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全局通信域、子通信域、自定义通信域配置算法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1122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832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7A40097-C208-9B48-88A4-7E59AC849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751" y="558414"/>
            <a:ext cx="10315357" cy="589190"/>
          </a:xfrm>
        </p:spPr>
        <p:txBody>
          <a:bodyPr/>
          <a:lstStyle/>
          <a:p>
            <a:r>
              <a:rPr lang="zh-CN" altLang="en-US" dirty="0"/>
              <a:t>通信硬件：从芯片、服务器、组网到集群全方面了解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AD483F2-F025-7A46-A272-6C4A700B73F5}"/>
              </a:ext>
            </a:extLst>
          </p:cNvPr>
          <p:cNvSpPr/>
          <p:nvPr/>
        </p:nvSpPr>
        <p:spPr>
          <a:xfrm>
            <a:off x="525517" y="589944"/>
            <a:ext cx="492620" cy="49262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</a:t>
            </a:r>
            <a:endParaRPr kumimoji="1" lang="zh-CN" alt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0B76694-7C0C-8D4D-8BE4-C929DA19EBA5}"/>
              </a:ext>
            </a:extLst>
          </p:cNvPr>
          <p:cNvGrpSpPr/>
          <p:nvPr/>
        </p:nvGrpSpPr>
        <p:grpSpPr>
          <a:xfrm>
            <a:off x="940702" y="1231686"/>
            <a:ext cx="10315357" cy="5284727"/>
            <a:chOff x="940702" y="1231686"/>
            <a:chExt cx="10315357" cy="528472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33EDEAD-F5C1-F54A-A0DC-7836341B3010}"/>
                </a:ext>
              </a:extLst>
            </p:cNvPr>
            <p:cNvSpPr/>
            <p:nvPr/>
          </p:nvSpPr>
          <p:spPr>
            <a:xfrm>
              <a:off x="940702" y="1231686"/>
              <a:ext cx="10312015" cy="528472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562403E-4D70-5E46-81D9-1EA3E4D6E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0702" y="1624230"/>
              <a:ext cx="10315357" cy="4564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2731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7A40097-C208-9B48-88A4-7E59AC849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751" y="558414"/>
            <a:ext cx="10315357" cy="589190"/>
          </a:xfrm>
        </p:spPr>
        <p:txBody>
          <a:bodyPr/>
          <a:lstStyle/>
          <a:p>
            <a:r>
              <a:rPr lang="zh-CN" altLang="en-US" dirty="0"/>
              <a:t>通信硬件：从芯片、服务器、组网到集群全方面了解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AD483F2-F025-7A46-A272-6C4A700B73F5}"/>
              </a:ext>
            </a:extLst>
          </p:cNvPr>
          <p:cNvSpPr/>
          <p:nvPr/>
        </p:nvSpPr>
        <p:spPr>
          <a:xfrm>
            <a:off x="525517" y="589944"/>
            <a:ext cx="492620" cy="49262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</a:t>
            </a:r>
            <a:endParaRPr kumimoji="1" lang="zh-CN" alt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3BB5C2-AA8D-B049-8509-74849A955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88" b="6880"/>
          <a:stretch/>
        </p:blipFill>
        <p:spPr>
          <a:xfrm>
            <a:off x="850749" y="1271750"/>
            <a:ext cx="10495263" cy="516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50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7A40097-C208-9B48-88A4-7E59AC849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751" y="558414"/>
            <a:ext cx="10315357" cy="589190"/>
          </a:xfrm>
        </p:spPr>
        <p:txBody>
          <a:bodyPr/>
          <a:lstStyle/>
          <a:p>
            <a:r>
              <a:rPr lang="zh-CN" altLang="en-US" dirty="0"/>
              <a:t>业界集合通信库：因为 </a:t>
            </a:r>
            <a:r>
              <a:rPr lang="en-US" altLang="zh-CN" dirty="0"/>
              <a:t>AI</a:t>
            </a:r>
            <a:r>
              <a:rPr lang="zh-CN" altLang="en-US" dirty="0"/>
              <a:t> 而爆火的集合通信库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EABE5A4-19F0-F644-A024-C844B4283591}"/>
              </a:ext>
            </a:extLst>
          </p:cNvPr>
          <p:cNvGrpSpPr/>
          <p:nvPr/>
        </p:nvGrpSpPr>
        <p:grpSpPr>
          <a:xfrm>
            <a:off x="1471277" y="1534939"/>
            <a:ext cx="6079460" cy="925714"/>
            <a:chOff x="804040" y="1549664"/>
            <a:chExt cx="6695416" cy="10195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2D89105-0ABB-4648-8EFF-20ABBCCB4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97" t="13777" r="53066" b="70759"/>
            <a:stretch/>
          </p:blipFill>
          <p:spPr>
            <a:xfrm>
              <a:off x="2207171" y="1549664"/>
              <a:ext cx="5292285" cy="101950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F2523C1-6450-AA49-8640-FC3B5AE55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45" t="17140" r="6514" b="56102"/>
            <a:stretch/>
          </p:blipFill>
          <p:spPr>
            <a:xfrm>
              <a:off x="804040" y="1661802"/>
              <a:ext cx="1169286" cy="907367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F74D26-4A2C-4947-9C7A-48BF6FD4F522}"/>
              </a:ext>
            </a:extLst>
          </p:cNvPr>
          <p:cNvGrpSpPr/>
          <p:nvPr/>
        </p:nvGrpSpPr>
        <p:grpSpPr>
          <a:xfrm>
            <a:off x="2532993" y="2834963"/>
            <a:ext cx="6541649" cy="678657"/>
            <a:chOff x="686696" y="4068798"/>
            <a:chExt cx="7204433" cy="74741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52EAE24-77E7-1447-8B3F-DE381E9E67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72" t="31345" r="78828" b="51499"/>
            <a:stretch/>
          </p:blipFill>
          <p:spPr>
            <a:xfrm>
              <a:off x="6671929" y="4147206"/>
              <a:ext cx="1219200" cy="65366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CDBB3F4-7FB8-EC4B-B3AA-A6BA14943E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1" t="12690" r="30547" b="70153"/>
            <a:stretch/>
          </p:blipFill>
          <p:spPr>
            <a:xfrm>
              <a:off x="1797269" y="4072016"/>
              <a:ext cx="4874660" cy="65366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84FB5BE-236A-AF44-87A2-1B3DF909C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483" t="19330" r="8138" b="61053"/>
            <a:stretch/>
          </p:blipFill>
          <p:spPr>
            <a:xfrm>
              <a:off x="686696" y="4068798"/>
              <a:ext cx="1019503" cy="747417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854045D9-287B-374F-B781-42D16122B0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395" b="34092"/>
          <a:stretch/>
        </p:blipFill>
        <p:spPr>
          <a:xfrm>
            <a:off x="8388843" y="1560741"/>
            <a:ext cx="2336644" cy="8999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6C195C-88CA-5D4E-ABFF-A71D938F8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752" y="4845650"/>
            <a:ext cx="2784368" cy="10497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FF03AC8-EED2-014E-BC7B-34483FFBE1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33" t="14544" r="12960" b="8119"/>
          <a:stretch/>
        </p:blipFill>
        <p:spPr>
          <a:xfrm>
            <a:off x="4764424" y="4853123"/>
            <a:ext cx="2238547" cy="1144879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C3C521F2-B353-FF40-B443-D55ECBB64D4D}"/>
              </a:ext>
            </a:extLst>
          </p:cNvPr>
          <p:cNvGrpSpPr/>
          <p:nvPr/>
        </p:nvGrpSpPr>
        <p:grpSpPr>
          <a:xfrm>
            <a:off x="1587917" y="3857797"/>
            <a:ext cx="5035772" cy="678657"/>
            <a:chOff x="3543343" y="4091904"/>
            <a:chExt cx="5545984" cy="74741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4153D83-16D2-C143-830A-59D56ED36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301" t="14371" r="40927" b="68792"/>
            <a:stretch/>
          </p:blipFill>
          <p:spPr>
            <a:xfrm>
              <a:off x="4315323" y="4091904"/>
              <a:ext cx="4774004" cy="74741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7AC4BE3-8D7D-B740-BD79-45C71637A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6561" t="12165" r="6169" b="52801"/>
            <a:stretch/>
          </p:blipFill>
          <p:spPr>
            <a:xfrm>
              <a:off x="3543343" y="4091904"/>
              <a:ext cx="736852" cy="747417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86349056-4146-7847-9E66-0EB8AD912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2628" y="4904578"/>
            <a:ext cx="3248131" cy="1047784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4AD483F2-F025-7A46-A272-6C4A700B73F5}"/>
              </a:ext>
            </a:extLst>
          </p:cNvPr>
          <p:cNvSpPr/>
          <p:nvPr/>
        </p:nvSpPr>
        <p:spPr>
          <a:xfrm>
            <a:off x="525517" y="589944"/>
            <a:ext cx="492620" cy="49262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3</a:t>
            </a:r>
            <a:endParaRPr kumimoji="1" lang="zh-CN" alt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89606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7A40097-C208-9B48-88A4-7E59AC849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751" y="558414"/>
            <a:ext cx="10315357" cy="589190"/>
          </a:xfrm>
        </p:spPr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：深度剖析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EABE5A4-19F0-F644-A024-C844B4283591}"/>
              </a:ext>
            </a:extLst>
          </p:cNvPr>
          <p:cNvGrpSpPr/>
          <p:nvPr/>
        </p:nvGrpSpPr>
        <p:grpSpPr>
          <a:xfrm>
            <a:off x="1049667" y="1333973"/>
            <a:ext cx="10182538" cy="1657093"/>
            <a:chOff x="769306" y="1549664"/>
            <a:chExt cx="6730150" cy="109525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2D89105-0ABB-4648-8EFF-20ABBCCB4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97" t="13777" r="53066" b="70759"/>
            <a:stretch/>
          </p:blipFill>
          <p:spPr>
            <a:xfrm>
              <a:off x="2207171" y="1549664"/>
              <a:ext cx="5292285" cy="101950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F2523C1-6450-AA49-8640-FC3B5AE55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45" t="17140" r="6514" b="56102"/>
            <a:stretch/>
          </p:blipFill>
          <p:spPr>
            <a:xfrm>
              <a:off x="769306" y="1625417"/>
              <a:ext cx="1313792" cy="1019503"/>
            </a:xfrm>
            <a:prstGeom prst="rect">
              <a:avLst/>
            </a:prstGeom>
          </p:spPr>
        </p:pic>
      </p:grpSp>
      <p:sp>
        <p:nvSpPr>
          <p:cNvPr id="4" name="椭圆 3">
            <a:extLst>
              <a:ext uri="{FF2B5EF4-FFF2-40B4-BE49-F238E27FC236}">
                <a16:creationId xmlns:a16="http://schemas.microsoft.com/office/drawing/2014/main" id="{4AD483F2-F025-7A46-A272-6C4A700B73F5}"/>
              </a:ext>
            </a:extLst>
          </p:cNvPr>
          <p:cNvSpPr/>
          <p:nvPr/>
        </p:nvSpPr>
        <p:spPr>
          <a:xfrm>
            <a:off x="525517" y="589944"/>
            <a:ext cx="492620" cy="49262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4</a:t>
            </a:r>
            <a:endParaRPr kumimoji="1" lang="zh-CN" alt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42E2FDD-EBE6-2E41-8FA0-5ADB226D5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137" y="3396869"/>
            <a:ext cx="3521405" cy="287118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F7ECB73-78D3-6640-B8AC-77A3FEA693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541"/>
          <a:stretch/>
        </p:blipFill>
        <p:spPr>
          <a:xfrm>
            <a:off x="5117342" y="3396869"/>
            <a:ext cx="6195839" cy="28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94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A90D340-5914-EB43-84B6-FFE7484C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 err="1"/>
              <a:t>XMind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4AE91C1-218B-A042-9D96-69AA7B3EB0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20" y="1324304"/>
            <a:ext cx="10285722" cy="5064344"/>
          </a:xfrm>
        </p:spPr>
      </p:pic>
    </p:spTree>
    <p:extLst>
      <p:ext uri="{BB962C8B-B14F-4D97-AF65-F5344CB8AC3E}">
        <p14:creationId xmlns:p14="http://schemas.microsoft.com/office/powerpoint/2010/main" val="24472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28612</TotalTime>
  <Words>382</Words>
  <Application>Microsoft Macintosh PowerPoint</Application>
  <PresentationFormat>自定义</PresentationFormat>
  <Paragraphs>83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11</vt:i4>
      </vt:variant>
    </vt:vector>
  </HeadingPairs>
  <TitlesOfParts>
    <vt:vector size="26" baseType="lpstr">
      <vt:lpstr>微软雅黑</vt:lpstr>
      <vt:lpstr>微软雅黑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思维导图 XMind</vt:lpstr>
      <vt:lpstr>集合通信概览：通信的基本概念啦</vt:lpstr>
      <vt:lpstr>通信硬件：从芯片、服务器、组网到集群全方面了解</vt:lpstr>
      <vt:lpstr>通信硬件：从芯片、服务器、组网到集群全方面了解</vt:lpstr>
      <vt:lpstr>业界集合通信库：因为 AI 而爆火的集合通信库</vt:lpstr>
      <vt:lpstr>NCCL：深度剖析</vt:lpstr>
      <vt:lpstr>思维导图 XMind</vt:lpstr>
      <vt:lpstr>学习目标 Target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9065</cp:revision>
  <cp:lastPrinted>2023-09-08T09:14:01Z</cp:lastPrinted>
  <dcterms:created xsi:type="dcterms:W3CDTF">2020-08-28T08:44:19Z</dcterms:created>
  <dcterms:modified xsi:type="dcterms:W3CDTF">2024-06-01T09:08:16Z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